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3" r:id="rId5"/>
    <p:sldId id="260" r:id="rId6"/>
    <p:sldId id="261" r:id="rId7"/>
    <p:sldId id="262" r:id="rId8"/>
    <p:sldId id="264" r:id="rId9"/>
    <p:sldId id="259"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91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277310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11917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352296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79180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218435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288782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157045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62722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1079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397356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AE6C5E0-C213-4492-9C83-D89ED6DA330A}" type="datetimeFigureOut">
              <a:rPr lang="es-ES" smtClean="0"/>
              <a:t>30/04/2013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2D36E5-5F77-45FD-A8A9-52A04CCA26AC}" type="slidenum">
              <a:rPr lang="es-ES" smtClean="0"/>
              <a:t>‹Nº›</a:t>
            </a:fld>
            <a:endParaRPr lang="es-ES"/>
          </a:p>
        </p:txBody>
      </p:sp>
    </p:spTree>
    <p:extLst>
      <p:ext uri="{BB962C8B-B14F-4D97-AF65-F5344CB8AC3E}">
        <p14:creationId xmlns:p14="http://schemas.microsoft.com/office/powerpoint/2010/main" val="25104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6C5E0-C213-4492-9C83-D89ED6DA330A}" type="datetimeFigureOut">
              <a:rPr lang="es-ES" smtClean="0"/>
              <a:t>30/04/2013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D36E5-5F77-45FD-A8A9-52A04CCA26AC}" type="slidenum">
              <a:rPr lang="es-ES" smtClean="0"/>
              <a:t>‹Nº›</a:t>
            </a:fld>
            <a:endParaRPr lang="es-ES"/>
          </a:p>
        </p:txBody>
      </p:sp>
    </p:spTree>
    <p:extLst>
      <p:ext uri="{BB962C8B-B14F-4D97-AF65-F5344CB8AC3E}">
        <p14:creationId xmlns:p14="http://schemas.microsoft.com/office/powerpoint/2010/main" val="422016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tendencias21.net/Nuevas-investigaciones-impulsan-la-energia-geotermica-en-Estados-Unidos_a6994.html" TargetMode="External"/><Relationship Id="rId4" Type="http://schemas.openxmlformats.org/officeDocument/2006/relationships/hyperlink" Target="http://villalbageotermica.wordpress.com/tendencias-de-la-energia-geotermica-de-cara-al-futur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idaverde.about.com/od/Tecnologia-y-arquitectura/a/Energia-Geotermica-Historia-Y-Usos.htm"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Conchi_web2_0/la-energa-geotrmica"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www.edilatex.com/index_archivos/geotermica.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lideshare.net/Conchi_web2_0/la-energa-geotrmica"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JlhvjWXE_Ik/TTA1kMSOSNI/AAAAAAAAA3U/fRlinutVLuM/s1600/eyjafjallajok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 y="0"/>
            <a:ext cx="9167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16632"/>
            <a:ext cx="8964488" cy="1200329"/>
          </a:xfrm>
          <a:prstGeom prst="rect">
            <a:avLst/>
          </a:prstGeom>
          <a:noFill/>
        </p:spPr>
        <p:txBody>
          <a:bodyPr wrap="square" lIns="91440" tIns="45720" rIns="91440" bIns="45720">
            <a:spAutoFit/>
          </a:bodyPr>
          <a:lstStyle/>
          <a:p>
            <a:pPr algn="ctr"/>
            <a:r>
              <a:rPr lang="es-ES" sz="7200" b="1" cap="none" spc="0" dirty="0" smtClean="0">
                <a:ln w="18000">
                  <a:solidFill>
                    <a:schemeClr val="accent2">
                      <a:satMod val="140000"/>
                    </a:schemeClr>
                  </a:solidFill>
                  <a:prstDash val="solid"/>
                  <a:miter lim="800000"/>
                </a:ln>
                <a:solidFill>
                  <a:schemeClr val="bg1">
                    <a:lumMod val="75000"/>
                  </a:schemeClr>
                </a:solidFill>
                <a:effectLst>
                  <a:outerShdw blurRad="25500" dist="23000" dir="7020000" algn="tl">
                    <a:srgbClr val="000000">
                      <a:alpha val="50000"/>
                    </a:srgbClr>
                  </a:outerShdw>
                </a:effectLst>
              </a:rPr>
              <a:t>GEOTERMOELECTRICA</a:t>
            </a:r>
            <a:endParaRPr lang="es-ES" sz="7200" b="1" cap="none" spc="0" dirty="0">
              <a:ln w="18000">
                <a:solidFill>
                  <a:schemeClr val="accent2">
                    <a:satMod val="140000"/>
                  </a:schemeClr>
                </a:solidFill>
                <a:prstDash val="solid"/>
                <a:miter lim="800000"/>
              </a:ln>
              <a:solidFill>
                <a:schemeClr val="bg1">
                  <a:lumMod val="75000"/>
                </a:schemeClr>
              </a:solidFill>
              <a:effectLst>
                <a:outerShdw blurRad="25500" dist="23000" dir="7020000" algn="tl">
                  <a:srgbClr val="000000">
                    <a:alpha val="50000"/>
                  </a:srgbClr>
                </a:outerShdw>
              </a:effectLst>
            </a:endParaRPr>
          </a:p>
        </p:txBody>
      </p:sp>
      <p:sp>
        <p:nvSpPr>
          <p:cNvPr id="2" name="1 Rectángulo"/>
          <p:cNvSpPr/>
          <p:nvPr/>
        </p:nvSpPr>
        <p:spPr>
          <a:xfrm>
            <a:off x="5574269" y="5274701"/>
            <a:ext cx="357105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María Fernanda Nieto</a:t>
            </a: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Mónica Chiquillo</a:t>
            </a:r>
          </a:p>
          <a:p>
            <a:pPr algn="ctr"/>
            <a:r>
              <a:rPr lang="es-E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María Paula Espinosa </a:t>
            </a:r>
          </a:p>
          <a:p>
            <a:pPr algn="ctr"/>
            <a:r>
              <a:rPr lang="es-E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Camila Ceballos</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2494688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1.bp.blogspot.com/_JlhvjWXE_Ik/TTA1mvKB0VI/AAAAAAAAA3k/fQBuSAJ07Hc/s1600/rayos-volcan-chaite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179512" y="6021288"/>
            <a:ext cx="4572000" cy="646331"/>
          </a:xfrm>
          <a:prstGeom prst="rect">
            <a:avLst/>
          </a:prstGeom>
        </p:spPr>
        <p:txBody>
          <a:bodyPr>
            <a:spAutoFit/>
          </a:bodyPr>
          <a:lstStyle/>
          <a:p>
            <a:r>
              <a:rPr lang="es-ES" dirty="0" smtClean="0"/>
              <a:t>http://twenergy.com/energia-geotermica/que-es-la-energia-geotermica-108</a:t>
            </a:r>
            <a:endParaRPr lang="es-ES" dirty="0"/>
          </a:p>
        </p:txBody>
      </p:sp>
      <p:sp>
        <p:nvSpPr>
          <p:cNvPr id="13" name="12 Rectángulo redondeado"/>
          <p:cNvSpPr/>
          <p:nvPr/>
        </p:nvSpPr>
        <p:spPr>
          <a:xfrm>
            <a:off x="4860032" y="4293096"/>
            <a:ext cx="3972073" cy="1512168"/>
          </a:xfrm>
          <a:prstGeom prst="roundRect">
            <a:avLst/>
          </a:pr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ES" b="1" dirty="0" smtClean="0">
                <a:solidFill>
                  <a:schemeClr val="bg1"/>
                </a:solidFill>
              </a:rPr>
              <a:t>Se trata de una energía considerada limpia y altamente eficiente, aplicable tanto en grandes edificios hospitales, fábricas, oficinas, viviendas e incluso en inmuebles ya construidos.</a:t>
            </a:r>
            <a:endParaRPr lang="es-ES" b="1" dirty="0">
              <a:solidFill>
                <a:schemeClr val="bg1"/>
              </a:solidFill>
            </a:endParaRPr>
          </a:p>
        </p:txBody>
      </p:sp>
      <p:sp>
        <p:nvSpPr>
          <p:cNvPr id="16" name="15 Rectángulo redondeado"/>
          <p:cNvSpPr/>
          <p:nvPr/>
        </p:nvSpPr>
        <p:spPr>
          <a:xfrm>
            <a:off x="216660" y="1124744"/>
            <a:ext cx="6803612" cy="1368152"/>
          </a:xfrm>
          <a:prstGeom prst="round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smtClean="0">
                <a:solidFill>
                  <a:schemeClr val="bg1"/>
                </a:solidFill>
              </a:rPr>
              <a:t>La energía geotérmica es una energía renovable que aprovecha el calor del subsuelo para climatizar y obtener agua caliente sanitaria de forma ecológica. Aunque es una de las fuentes de energía renovable menos conocidas, sus efectos son espectaculares de admirar en la naturaleza.</a:t>
            </a:r>
            <a:endParaRPr lang="es-ES" b="1" dirty="0">
              <a:solidFill>
                <a:schemeClr val="bg1"/>
              </a:solidFill>
            </a:endParaRPr>
          </a:p>
        </p:txBody>
      </p:sp>
      <p:sp>
        <p:nvSpPr>
          <p:cNvPr id="2" name="1 Rectángulo"/>
          <p:cNvSpPr/>
          <p:nvPr/>
        </p:nvSpPr>
        <p:spPr>
          <a:xfrm>
            <a:off x="0" y="21495"/>
            <a:ext cx="4333239" cy="1107996"/>
          </a:xfrm>
          <a:prstGeom prst="rect">
            <a:avLst/>
          </a:prstGeom>
          <a:noFill/>
        </p:spPr>
        <p:txBody>
          <a:bodyPr wrap="none" lIns="91440" tIns="45720" rIns="91440" bIns="45720">
            <a:spAutoFit/>
          </a:bodyPr>
          <a:lstStyle/>
          <a:p>
            <a:pPr algn="ctr"/>
            <a:r>
              <a:rPr lang="es-ES" sz="6600" b="1" cap="none" spc="0"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rPr>
              <a:t>DEFINICION</a:t>
            </a:r>
            <a:endParaRPr lang="es-ES" sz="6600" b="1" cap="none" spc="0" dirty="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endParaRPr>
          </a:p>
        </p:txBody>
      </p:sp>
      <p:pic>
        <p:nvPicPr>
          <p:cNvPr id="7" name="Picture 2" descr="Cómo cuidar la energía eléctrica: consejos y pasos fác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6467">
            <a:off x="118457" y="4481282"/>
            <a:ext cx="2728945" cy="2046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314136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ortal.grupoipesa.com.mx/images/rayo3d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24"/>
            <a:ext cx="9141567" cy="685617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578" y="188640"/>
            <a:ext cx="9101686" cy="1754326"/>
          </a:xfrm>
          <a:prstGeom prst="rect">
            <a:avLst/>
          </a:prstGeom>
          <a:noFill/>
        </p:spPr>
        <p:txBody>
          <a:bodyPr wrap="square" lIns="91440" tIns="45720" rIns="91440" bIns="45720">
            <a:spAutoFit/>
          </a:bodyPr>
          <a:lstStyle/>
          <a:p>
            <a:pPr algn="ctr"/>
            <a:r>
              <a:rPr lang="es-ES" sz="5400" b="1" cap="none" spc="0" dirty="0">
                <a:ln w="28575" cmpd="sng">
                  <a:solidFill>
                    <a:schemeClr val="accent1">
                      <a:lumMod val="50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TENDENCIA DE LA ENERGIA GEOTERMOELECTRICA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033" y="1942966"/>
            <a:ext cx="3292050" cy="1763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368610" y="3922892"/>
            <a:ext cx="8064896" cy="2376264"/>
          </a:xfrm>
          <a:prstGeom prst="roundRect">
            <a:avLst/>
          </a:prstGeom>
          <a:ln w="38100">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CuadroTexto"/>
          <p:cNvSpPr txBox="1"/>
          <p:nvPr/>
        </p:nvSpPr>
        <p:spPr>
          <a:xfrm>
            <a:off x="512817" y="4095361"/>
            <a:ext cx="8064896" cy="2031325"/>
          </a:xfrm>
          <a:prstGeom prst="rect">
            <a:avLst/>
          </a:prstGeom>
          <a:noFill/>
        </p:spPr>
        <p:txBody>
          <a:bodyPr wrap="square" rtlCol="0">
            <a:spAutoFit/>
          </a:bodyPr>
          <a:lstStyle/>
          <a:p>
            <a:r>
              <a:rPr lang="es-ES" dirty="0">
                <a:solidFill>
                  <a:schemeClr val="bg1"/>
                </a:solidFill>
              </a:rPr>
              <a:t>La energía geotérmica entre sus principales ventajas destaca el no provocar un mayor impacto ambiental, en comparación con el petróleo o el carbón, ya que produce residuos mínimos y también menores emisiones de CO2 que otras fuentes energéticas. la energía geotérmica podría verdaderamente asumir un rol importante en el balance de energía de algunos países. En ciertas circunstancias, incluso recursos geotérmicos de pequeña escala, son aptos para solucionar numerosos problemas locales y mejorar la calidad de vida de pequeñas comunidades </a:t>
            </a:r>
            <a:r>
              <a:rPr lang="es-ES" dirty="0" smtClean="0">
                <a:solidFill>
                  <a:schemeClr val="bg1"/>
                </a:solidFill>
              </a:rPr>
              <a:t>aisladas.</a:t>
            </a:r>
            <a:endParaRPr lang="es-ES" dirty="0">
              <a:solidFill>
                <a:schemeClr val="bg1"/>
              </a:solidFill>
            </a:endParaRPr>
          </a:p>
        </p:txBody>
      </p:sp>
      <p:sp>
        <p:nvSpPr>
          <p:cNvPr id="2" name="1 CuadroTexto"/>
          <p:cNvSpPr txBox="1"/>
          <p:nvPr/>
        </p:nvSpPr>
        <p:spPr>
          <a:xfrm>
            <a:off x="107504" y="6341867"/>
            <a:ext cx="8988604" cy="738664"/>
          </a:xfrm>
          <a:prstGeom prst="rect">
            <a:avLst/>
          </a:prstGeom>
          <a:noFill/>
        </p:spPr>
        <p:txBody>
          <a:bodyPr wrap="square" rtlCol="0">
            <a:spAutoFit/>
          </a:bodyPr>
          <a:lstStyle/>
          <a:p>
            <a:r>
              <a:rPr lang="es-ES" sz="1200" u="sng" dirty="0">
                <a:hlinkClick r:id="rId4"/>
              </a:rPr>
              <a:t>http://villalbageotermica.wordpress.com/tendencias-de-la-energia-geotermica-de-cara-al-futuro/</a:t>
            </a:r>
            <a:endParaRPr lang="es-ES" sz="1200" dirty="0"/>
          </a:p>
          <a:p>
            <a:r>
              <a:rPr lang="es-ES" sz="1200" u="sng" dirty="0">
                <a:hlinkClick r:id="rId5"/>
              </a:rPr>
              <a:t>http://www.tendencias21.net/Nuevas-investigaciones-impulsan-la-energia-geotermica-en-Estados-Unidos_a6994.html</a:t>
            </a:r>
            <a:endParaRPr lang="es-ES" sz="1200" dirty="0"/>
          </a:p>
          <a:p>
            <a:endParaRPr lang="es-ES" dirty="0"/>
          </a:p>
        </p:txBody>
      </p:sp>
    </p:spTree>
    <p:extLst>
      <p:ext uri="{BB962C8B-B14F-4D97-AF65-F5344CB8AC3E}">
        <p14:creationId xmlns:p14="http://schemas.microsoft.com/office/powerpoint/2010/main" val="39623976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armelourso.files.wordpress.com/2009/09/somos-energ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9432"/>
            <a:ext cx="9144001" cy="731743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14270" y="116632"/>
            <a:ext cx="2969083" cy="1107996"/>
          </a:xfrm>
          <a:prstGeom prst="rect">
            <a:avLst/>
          </a:prstGeom>
          <a:noFill/>
        </p:spPr>
        <p:txBody>
          <a:bodyPr wrap="none" lIns="91440" tIns="45720" rIns="91440" bIns="45720">
            <a:spAutoFit/>
          </a:bodyPr>
          <a:lstStyle/>
          <a:p>
            <a:pPr algn="ctr"/>
            <a:r>
              <a:rPr lang="es-ES" sz="6600" b="1" cap="all" spc="0" dirty="0" smtClean="0">
                <a:ln w="9000" cmpd="sng">
                  <a:solidFill>
                    <a:schemeClr val="accent4">
                      <a:shade val="50000"/>
                      <a:satMod val="120000"/>
                    </a:schemeClr>
                  </a:solidFill>
                  <a:prstDash val="solid"/>
                </a:ln>
                <a:solidFill>
                  <a:schemeClr val="accent4">
                    <a:lumMod val="60000"/>
                    <a:lumOff val="40000"/>
                  </a:schemeClr>
                </a:solidFill>
                <a:effectLst>
                  <a:reflection blurRad="12700" stA="28000" endPos="45000" dist="1000" dir="5400000" sy="-100000" algn="bl" rotWithShape="0"/>
                </a:effectLst>
              </a:rPr>
              <a:t>ORIGEN</a:t>
            </a:r>
            <a:endParaRPr lang="es-ES" sz="6600" b="1" cap="all" spc="0" dirty="0">
              <a:ln w="9000" cmpd="sng">
                <a:solidFill>
                  <a:schemeClr val="accent4">
                    <a:shade val="50000"/>
                    <a:satMod val="120000"/>
                  </a:schemeClr>
                </a:solidFill>
                <a:prstDash val="solid"/>
              </a:ln>
              <a:solidFill>
                <a:schemeClr val="accent4">
                  <a:lumMod val="60000"/>
                  <a:lumOff val="40000"/>
                </a:schemeClr>
              </a:solidFill>
              <a:effectLst>
                <a:reflection blurRad="12700" stA="28000" endPos="45000" dist="1000" dir="5400000" sy="-100000" algn="bl" rotWithShape="0"/>
              </a:effectLst>
            </a:endParaRPr>
          </a:p>
        </p:txBody>
      </p:sp>
      <p:sp>
        <p:nvSpPr>
          <p:cNvPr id="3" name="2 Rectángulo redondeado"/>
          <p:cNvSpPr/>
          <p:nvPr/>
        </p:nvSpPr>
        <p:spPr>
          <a:xfrm>
            <a:off x="251520" y="1340768"/>
            <a:ext cx="6120680" cy="876870"/>
          </a:xfrm>
          <a:prstGeom prst="round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r>
              <a:rPr lang="es-ES" dirty="0">
                <a:solidFill>
                  <a:schemeClr val="bg1"/>
                </a:solidFill>
              </a:rPr>
              <a:t>La energía geotérmica se desarrolló para su aprovechamiento como energía eléctrica en 1904, en Toscana (Italia), donde la producción continúa en la actualidad.</a:t>
            </a:r>
          </a:p>
        </p:txBody>
      </p:sp>
      <p:sp>
        <p:nvSpPr>
          <p:cNvPr id="4" name="3 Rectángulo redondeado"/>
          <p:cNvSpPr/>
          <p:nvPr/>
        </p:nvSpPr>
        <p:spPr>
          <a:xfrm>
            <a:off x="1979712" y="2780928"/>
            <a:ext cx="6768752" cy="3672408"/>
          </a:xfrm>
          <a:prstGeom prst="round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just"/>
            <a:r>
              <a:rPr lang="es-ES" dirty="0"/>
              <a:t>Esta energía ya existía mucho antes de que las personas le adjudicaran un nombre. Donde existían aguas termales o fumarolas naturales, la gente las utilizaba para cocinar sus alimentos, darse baños con agua caliente, y calentar viviendas, invernaderos y establos; los minerales que contienen las aguas termales se utilizaban con fines médicos. En el siglo XIX la energía geotérmica se empezó a aprovechar industrialmente con los avances tecnológicos de esta época. El fundador de la industria geotérmica fue el francés </a:t>
            </a:r>
            <a:r>
              <a:rPr lang="es-ES" dirty="0" err="1"/>
              <a:t>Francois</a:t>
            </a:r>
            <a:r>
              <a:rPr lang="es-ES" dirty="0"/>
              <a:t> </a:t>
            </a:r>
            <a:r>
              <a:rPr lang="es-ES" dirty="0" err="1"/>
              <a:t>Larderel</a:t>
            </a:r>
            <a:r>
              <a:rPr lang="es-ES" dirty="0"/>
              <a:t>; él fue quien utilizó los líquidos en un proceso de evaporación en lugar de quemar la madera y de esta forma </a:t>
            </a:r>
            <a:r>
              <a:rPr lang="es-ES" dirty="0" smtClean="0"/>
              <a:t>dio </a:t>
            </a:r>
            <a:r>
              <a:rPr lang="es-ES" dirty="0"/>
              <a:t>inicio a lo que hoy conocemos como la energía geotérmica.</a:t>
            </a:r>
          </a:p>
        </p:txBody>
      </p:sp>
      <p:sp>
        <p:nvSpPr>
          <p:cNvPr id="5" name="4 CuadroTexto"/>
          <p:cNvSpPr txBox="1"/>
          <p:nvPr/>
        </p:nvSpPr>
        <p:spPr>
          <a:xfrm>
            <a:off x="-1" y="6597352"/>
            <a:ext cx="9144001" cy="615553"/>
          </a:xfrm>
          <a:prstGeom prst="rect">
            <a:avLst/>
          </a:prstGeom>
          <a:noFill/>
        </p:spPr>
        <p:txBody>
          <a:bodyPr wrap="square" rtlCol="0">
            <a:spAutoFit/>
          </a:bodyPr>
          <a:lstStyle/>
          <a:p>
            <a:pPr lvl="0"/>
            <a:r>
              <a:rPr lang="es-ES" sz="1600" u="sng" dirty="0">
                <a:hlinkClick r:id="rId3"/>
              </a:rPr>
              <a:t>http://vidaverde.about.com/od/Tecnologia-y-arquitectura/a/Energia-Geotermica-Historia-Y-Usos.htm</a:t>
            </a:r>
            <a:endParaRPr lang="es-ES" sz="1600" dirty="0"/>
          </a:p>
          <a:p>
            <a:endParaRPr lang="es-ES" dirty="0"/>
          </a:p>
        </p:txBody>
      </p:sp>
    </p:spTree>
    <p:extLst>
      <p:ext uri="{BB962C8B-B14F-4D97-AF65-F5344CB8AC3E}">
        <p14:creationId xmlns:p14="http://schemas.microsoft.com/office/powerpoint/2010/main" val="163452176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JlhvjWXE_Ik/TTA1lVuswOI/AAAAAAAAA3c/mYpBWrGHWPw/s1600/rayos-volcan-chaite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62430" y="188640"/>
            <a:ext cx="3969228" cy="1015663"/>
          </a:xfrm>
          <a:prstGeom prst="rect">
            <a:avLst/>
          </a:prstGeom>
          <a:noFill/>
        </p:spPr>
        <p:txBody>
          <a:bodyPr wrap="none" lIns="91440" tIns="45720" rIns="91440" bIns="45720">
            <a:spAutoFit/>
          </a:bodyPr>
          <a:lstStyle/>
          <a:p>
            <a:pPr algn="ctr"/>
            <a:r>
              <a:rPr lang="es-ES" sz="6000" b="1" cap="none" spc="0" dirty="0" smtClean="0">
                <a:ln w="17780" cmpd="sng">
                  <a:solidFill>
                    <a:srgbClr val="FFFFFF"/>
                  </a:solidFill>
                  <a:prstDash val="solid"/>
                  <a:miter lim="800000"/>
                </a:ln>
                <a:solidFill>
                  <a:schemeClr val="bg1">
                    <a:lumMod val="50000"/>
                  </a:schemeClr>
                </a:solidFill>
                <a:effectLst>
                  <a:outerShdw blurRad="50800" algn="tl" rotWithShape="0">
                    <a:srgbClr val="000000"/>
                  </a:outerShdw>
                </a:effectLst>
              </a:rPr>
              <a:t>EVOLUCION</a:t>
            </a:r>
            <a:endParaRPr lang="es-ES" sz="6000" b="1" cap="none" spc="0" dirty="0">
              <a:ln w="17780" cmpd="sng">
                <a:solidFill>
                  <a:srgbClr val="FFFFFF"/>
                </a:solidFill>
                <a:prstDash val="solid"/>
                <a:miter lim="800000"/>
              </a:ln>
              <a:solidFill>
                <a:schemeClr val="bg1">
                  <a:lumMod val="50000"/>
                </a:schemeClr>
              </a:solidFill>
              <a:effectLst>
                <a:outerShdw blurRad="50800" algn="tl" rotWithShape="0">
                  <a:srgbClr val="000000"/>
                </a:outerShdw>
              </a:effectLst>
            </a:endParaRPr>
          </a:p>
        </p:txBody>
      </p:sp>
      <p:sp>
        <p:nvSpPr>
          <p:cNvPr id="4" name="3 Rectángulo redondeado"/>
          <p:cNvSpPr/>
          <p:nvPr/>
        </p:nvSpPr>
        <p:spPr>
          <a:xfrm>
            <a:off x="179512" y="1452555"/>
            <a:ext cx="8712968" cy="496505"/>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q"/>
            </a:pPr>
            <a:r>
              <a:rPr lang="es-ES" dirty="0"/>
              <a:t>En el 1913 se construyó la primera central en </a:t>
            </a:r>
            <a:r>
              <a:rPr lang="es-ES" dirty="0" err="1"/>
              <a:t>Lardarello</a:t>
            </a:r>
            <a:r>
              <a:rPr lang="es-ES" dirty="0"/>
              <a:t> (Italia).</a:t>
            </a:r>
          </a:p>
        </p:txBody>
      </p:sp>
      <p:sp>
        <p:nvSpPr>
          <p:cNvPr id="6" name="5 Rectángulo redondeado"/>
          <p:cNvSpPr/>
          <p:nvPr/>
        </p:nvSpPr>
        <p:spPr>
          <a:xfrm>
            <a:off x="181037" y="2564904"/>
            <a:ext cx="8712968" cy="712529"/>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q"/>
            </a:pPr>
            <a:r>
              <a:rPr lang="es-ES" dirty="0"/>
              <a:t>Energía eléctrica: Las plantas geotérmicas canalizan el vapor de alta temperatura y presión para producir </a:t>
            </a:r>
            <a:r>
              <a:rPr lang="es-ES" dirty="0" smtClean="0"/>
              <a:t>electricidad.</a:t>
            </a:r>
            <a:endParaRPr lang="es-ES" dirty="0"/>
          </a:p>
        </p:txBody>
      </p:sp>
      <p:sp>
        <p:nvSpPr>
          <p:cNvPr id="7" name="6 Rectángulo redondeado"/>
          <p:cNvSpPr/>
          <p:nvPr/>
        </p:nvSpPr>
        <p:spPr>
          <a:xfrm>
            <a:off x="179512" y="3789040"/>
            <a:ext cx="8712968" cy="864096"/>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r>
              <a:rPr lang="es-ES" dirty="0"/>
              <a:t>Baños y albercas: Los “spas” y “resorts” utilizan las fuentes naturales de agua caliente para llenar los balnearios, y en algunos el agua está fluyendo continuamente para mantenerlos calientes. </a:t>
            </a:r>
          </a:p>
        </p:txBody>
      </p:sp>
      <p:sp>
        <p:nvSpPr>
          <p:cNvPr id="9" name="8 Rectángulo redondeado"/>
          <p:cNvSpPr/>
          <p:nvPr/>
        </p:nvSpPr>
        <p:spPr>
          <a:xfrm>
            <a:off x="215516" y="5229200"/>
            <a:ext cx="8712968" cy="936104"/>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q"/>
            </a:pPr>
            <a:r>
              <a:rPr lang="es-ES" dirty="0"/>
              <a:t>Calefacción directa: Al construir arriba de una fumarola, se puede entubar el vapor para que se caliente el edificio sin llenar el espacio de vapor. </a:t>
            </a:r>
          </a:p>
          <a:p>
            <a:endParaRPr lang="es-ES" dirty="0"/>
          </a:p>
        </p:txBody>
      </p:sp>
    </p:spTree>
    <p:extLst>
      <p:ext uri="{BB962C8B-B14F-4D97-AF65-F5344CB8AC3E}">
        <p14:creationId xmlns:p14="http://schemas.microsoft.com/office/powerpoint/2010/main" val="260099042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co.es/hbarra/Blog/energia_osc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215516" y="476672"/>
            <a:ext cx="8712968" cy="144016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r>
              <a:rPr lang="es-ES" dirty="0"/>
              <a:t>Calefacción por medio de circuitos: Por medio de tuberías en forma de circuitos, se pasa un líquido por la fuente del calor subterránea. Al correr por la construcción, el calor se transfiere al ambiente y se va enfriando el líquido hasta que pase de nuevo por la fuente de calor. </a:t>
            </a:r>
          </a:p>
          <a:p>
            <a:pPr marL="285750" lvl="0" indent="-285750">
              <a:buFont typeface="Wingdings" pitchFamily="2" charset="2"/>
              <a:buChar char="q"/>
            </a:pPr>
            <a:endParaRPr lang="es-ES" dirty="0"/>
          </a:p>
        </p:txBody>
      </p:sp>
      <p:sp>
        <p:nvSpPr>
          <p:cNvPr id="7" name="6 Rectángulo redondeado"/>
          <p:cNvSpPr/>
          <p:nvPr/>
        </p:nvSpPr>
        <p:spPr>
          <a:xfrm>
            <a:off x="333116" y="2636912"/>
            <a:ext cx="8712968" cy="1134661"/>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r>
              <a:rPr lang="es-ES" dirty="0"/>
              <a:t>Acuicultura y crianza de animales: El agua a diferentes temperaturas se utiliza para criar algunas especies de peces, plantas y reptiles acuáticos que necesitan determinada temperatura en el agua.</a:t>
            </a:r>
          </a:p>
          <a:p>
            <a:pPr marL="285750" lvl="0" indent="-285750">
              <a:buFont typeface="Wingdings" pitchFamily="2" charset="2"/>
              <a:buChar char="q"/>
            </a:pPr>
            <a:endParaRPr lang="es-ES" dirty="0"/>
          </a:p>
        </p:txBody>
      </p:sp>
      <p:sp>
        <p:nvSpPr>
          <p:cNvPr id="8" name="7 Rectángulo redondeado"/>
          <p:cNvSpPr/>
          <p:nvPr/>
        </p:nvSpPr>
        <p:spPr>
          <a:xfrm>
            <a:off x="220227" y="4437112"/>
            <a:ext cx="8712968" cy="1152128"/>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r>
              <a:rPr lang="es-ES" dirty="0"/>
              <a:t>Secado de alimentos y maderas: El agua caliente se utiliza para calentar hojas grandes de metal para que posteriormente pase el aire y se caliente. Este aire se usa para deshidratar y secar alimentos y maderas.</a:t>
            </a:r>
          </a:p>
          <a:p>
            <a:pPr marL="285750" lvl="0" indent="-285750">
              <a:buFont typeface="Wingdings" pitchFamily="2" charset="2"/>
              <a:buChar char="q"/>
            </a:pPr>
            <a:endParaRPr lang="es-ES" dirty="0"/>
          </a:p>
        </p:txBody>
      </p:sp>
      <p:sp>
        <p:nvSpPr>
          <p:cNvPr id="2" name="1 CuadroTexto"/>
          <p:cNvSpPr txBox="1"/>
          <p:nvPr/>
        </p:nvSpPr>
        <p:spPr>
          <a:xfrm>
            <a:off x="0" y="6418783"/>
            <a:ext cx="9144000" cy="1077218"/>
          </a:xfrm>
          <a:prstGeom prst="rect">
            <a:avLst/>
          </a:prstGeom>
          <a:noFill/>
        </p:spPr>
        <p:txBody>
          <a:bodyPr wrap="square" rtlCol="0">
            <a:spAutoFit/>
          </a:bodyPr>
          <a:lstStyle/>
          <a:p>
            <a:pPr lvl="0"/>
            <a:r>
              <a:rPr lang="es-ES" sz="1400" u="sng" dirty="0">
                <a:hlinkClick r:id="rId3"/>
              </a:rPr>
              <a:t>http://www.slideshare.net/Conchi_web2_0/la-energa-geotrmica</a:t>
            </a:r>
            <a:endParaRPr lang="es-ES" sz="1400" dirty="0"/>
          </a:p>
          <a:p>
            <a:pPr lvl="0"/>
            <a:r>
              <a:rPr lang="es-ES" sz="1400" u="sng" dirty="0">
                <a:hlinkClick r:id="rId4"/>
              </a:rPr>
              <a:t>http://www.edilatex.com/index_archivos/geotermica.pdf</a:t>
            </a:r>
            <a:endParaRPr lang="es-ES" sz="1400" dirty="0"/>
          </a:p>
          <a:p>
            <a:r>
              <a:rPr lang="es-ES" dirty="0"/>
              <a:t> </a:t>
            </a:r>
          </a:p>
          <a:p>
            <a:endParaRPr lang="es-ES" dirty="0"/>
          </a:p>
        </p:txBody>
      </p:sp>
    </p:spTree>
    <p:extLst>
      <p:ext uri="{BB962C8B-B14F-4D97-AF65-F5344CB8AC3E}">
        <p14:creationId xmlns:p14="http://schemas.microsoft.com/office/powerpoint/2010/main" val="17129914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aternidadrosacruz.com/articulos/wp-content/uploads/2012/01/futura-energ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611560" y="548680"/>
            <a:ext cx="3240360" cy="36004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VENTAJAS</a:t>
            </a:r>
            <a:endParaRPr lang="es-ES" dirty="0"/>
          </a:p>
        </p:txBody>
      </p:sp>
      <p:sp>
        <p:nvSpPr>
          <p:cNvPr id="4" name="3 Rectángulo redondeado"/>
          <p:cNvSpPr/>
          <p:nvPr/>
        </p:nvSpPr>
        <p:spPr>
          <a:xfrm>
            <a:off x="5148064" y="560536"/>
            <a:ext cx="3240360" cy="36004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DESVENTAJAS</a:t>
            </a:r>
            <a:endParaRPr lang="es-ES" dirty="0"/>
          </a:p>
        </p:txBody>
      </p:sp>
      <p:sp>
        <p:nvSpPr>
          <p:cNvPr id="3" name="2 Rectángulo"/>
          <p:cNvSpPr/>
          <p:nvPr/>
        </p:nvSpPr>
        <p:spPr>
          <a:xfrm>
            <a:off x="683568" y="2492896"/>
            <a:ext cx="3168352" cy="93610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Wingdings" pitchFamily="2" charset="2"/>
              <a:buChar char="v"/>
            </a:pPr>
            <a:r>
              <a:rPr lang="es-ES" dirty="0"/>
              <a:t>Es una fuente que evitaría la dependencia energética del </a:t>
            </a:r>
            <a:r>
              <a:rPr lang="es-ES" dirty="0" smtClean="0"/>
              <a:t>exterior</a:t>
            </a:r>
            <a:endParaRPr lang="es-ES" dirty="0"/>
          </a:p>
        </p:txBody>
      </p:sp>
      <p:sp>
        <p:nvSpPr>
          <p:cNvPr id="6" name="5 Rectángulo"/>
          <p:cNvSpPr/>
          <p:nvPr/>
        </p:nvSpPr>
        <p:spPr>
          <a:xfrm>
            <a:off x="5220072" y="2487252"/>
            <a:ext cx="3168352" cy="80860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Wingdings" pitchFamily="2" charset="2"/>
              <a:buChar char="v"/>
            </a:pPr>
            <a:r>
              <a:rPr lang="es-ES" dirty="0" smtClean="0"/>
              <a:t>Emisión </a:t>
            </a:r>
            <a:r>
              <a:rPr lang="es-ES" dirty="0"/>
              <a:t>de ácido sulfhídrico que en grandes cantidades es </a:t>
            </a:r>
            <a:r>
              <a:rPr lang="es-ES" dirty="0" smtClean="0"/>
              <a:t>letal</a:t>
            </a:r>
            <a:endParaRPr lang="es-ES" dirty="0"/>
          </a:p>
        </p:txBody>
      </p:sp>
      <p:sp>
        <p:nvSpPr>
          <p:cNvPr id="7" name="6 Rectángulo"/>
          <p:cNvSpPr/>
          <p:nvPr/>
        </p:nvSpPr>
        <p:spPr>
          <a:xfrm>
            <a:off x="734864" y="3717032"/>
            <a:ext cx="3168352" cy="172819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Wingdings" pitchFamily="2" charset="2"/>
              <a:buChar char="v"/>
            </a:pPr>
            <a:r>
              <a:rPr lang="es-ES" dirty="0" smtClean="0"/>
              <a:t>Los </a:t>
            </a:r>
            <a:r>
              <a:rPr lang="es-ES" dirty="0"/>
              <a:t>residuos que produce son mínimos y ocasionan menor impacto ambiental que los originados por los combustibles fósiles como el petróleo, el carbón, </a:t>
            </a:r>
            <a:r>
              <a:rPr lang="es-ES" dirty="0" smtClean="0"/>
              <a:t>etc.</a:t>
            </a:r>
            <a:endParaRPr lang="es-ES" dirty="0"/>
          </a:p>
        </p:txBody>
      </p:sp>
      <p:sp>
        <p:nvSpPr>
          <p:cNvPr id="8" name="7 Rectángulo"/>
          <p:cNvSpPr/>
          <p:nvPr/>
        </p:nvSpPr>
        <p:spPr>
          <a:xfrm>
            <a:off x="5220072" y="3573016"/>
            <a:ext cx="3168352" cy="80022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Wingdings" pitchFamily="2" charset="2"/>
              <a:buChar char="v"/>
            </a:pPr>
            <a:r>
              <a:rPr lang="es-ES" dirty="0" smtClean="0"/>
              <a:t>Emisión de CO2 que aumenta el efecto invernadero</a:t>
            </a:r>
          </a:p>
        </p:txBody>
      </p:sp>
      <p:sp>
        <p:nvSpPr>
          <p:cNvPr id="9" name="8 Rectángulo"/>
          <p:cNvSpPr/>
          <p:nvPr/>
        </p:nvSpPr>
        <p:spPr>
          <a:xfrm>
            <a:off x="5220072" y="4725144"/>
            <a:ext cx="3168352" cy="48457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285750" indent="-285750">
              <a:buFont typeface="Wingdings" pitchFamily="2" charset="2"/>
              <a:buChar char="v"/>
            </a:pPr>
            <a:r>
              <a:rPr lang="es-ES" dirty="0" smtClean="0"/>
              <a:t>No </a:t>
            </a:r>
            <a:r>
              <a:rPr lang="es-ES" dirty="0"/>
              <a:t>se puede transportar</a:t>
            </a:r>
          </a:p>
        </p:txBody>
      </p:sp>
      <p:sp>
        <p:nvSpPr>
          <p:cNvPr id="5" name="4 Flecha abajo"/>
          <p:cNvSpPr/>
          <p:nvPr/>
        </p:nvSpPr>
        <p:spPr>
          <a:xfrm>
            <a:off x="1979712" y="1052736"/>
            <a:ext cx="432048" cy="1296144"/>
          </a:xfrm>
          <a:prstGeom prst="downArrow">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1" name="10 Flecha abajo"/>
          <p:cNvSpPr/>
          <p:nvPr/>
        </p:nvSpPr>
        <p:spPr>
          <a:xfrm>
            <a:off x="6588224" y="1052736"/>
            <a:ext cx="432048" cy="1296144"/>
          </a:xfrm>
          <a:prstGeom prst="downArrow">
            <a:avLst/>
          </a:prstGeom>
          <a:solidFill>
            <a:schemeClr val="bg1"/>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12" name="11 CuadroTexto"/>
          <p:cNvSpPr txBox="1"/>
          <p:nvPr/>
        </p:nvSpPr>
        <p:spPr>
          <a:xfrm>
            <a:off x="0" y="6309320"/>
            <a:ext cx="6802052" cy="861774"/>
          </a:xfrm>
          <a:prstGeom prst="rect">
            <a:avLst/>
          </a:prstGeom>
          <a:noFill/>
        </p:spPr>
        <p:txBody>
          <a:bodyPr wrap="square" rtlCol="0">
            <a:spAutoFit/>
          </a:bodyPr>
          <a:lstStyle/>
          <a:p>
            <a:r>
              <a:rPr lang="es-ES" dirty="0"/>
              <a:t> </a:t>
            </a:r>
          </a:p>
          <a:p>
            <a:r>
              <a:rPr lang="es-ES" sz="1400" u="sng" dirty="0">
                <a:solidFill>
                  <a:schemeClr val="bg1"/>
                </a:solidFill>
                <a:hlinkClick r:id="rId3"/>
              </a:rPr>
              <a:t>http://www.slideshare.net/Conchi_web2_0/la-energa-geotrmica</a:t>
            </a:r>
            <a:endParaRPr lang="es-ES" sz="1400" dirty="0">
              <a:solidFill>
                <a:schemeClr val="bg1"/>
              </a:solidFill>
            </a:endParaRPr>
          </a:p>
          <a:p>
            <a:endParaRPr lang="es-ES" dirty="0"/>
          </a:p>
        </p:txBody>
      </p:sp>
    </p:spTree>
    <p:extLst>
      <p:ext uri="{BB962C8B-B14F-4D97-AF65-F5344CB8AC3E}">
        <p14:creationId xmlns:p14="http://schemas.microsoft.com/office/powerpoint/2010/main" val="78008739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respuestario.com/images/13/517/3323/320517/5/cuidar-la-_1352776550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22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251520" y="116632"/>
            <a:ext cx="6336704" cy="79208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5400" dirty="0" smtClean="0">
                <a:solidFill>
                  <a:schemeClr val="bg1"/>
                </a:solidFill>
              </a:rPr>
              <a:t>IMPACTO AMBIENTAL</a:t>
            </a:r>
            <a:endParaRPr lang="es-ES" sz="5400" dirty="0">
              <a:solidFill>
                <a:schemeClr val="bg1"/>
              </a:solidFill>
            </a:endParaRPr>
          </a:p>
        </p:txBody>
      </p:sp>
      <p:sp>
        <p:nvSpPr>
          <p:cNvPr id="3" name="2 Rectángulo"/>
          <p:cNvSpPr/>
          <p:nvPr/>
        </p:nvSpPr>
        <p:spPr>
          <a:xfrm>
            <a:off x="395536" y="1844824"/>
            <a:ext cx="3024336" cy="338437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s-ES" dirty="0"/>
              <a:t>La energía geotérmica contamina considerablemente menos que las que producen los combustibles fósiles, Sin embargo, este tipo de energía emite ácidos y CO2, nocivos para el medio ambiente y la salud. También las aguas próximas a la central son contaminadas al verter en ellas sustancias como arsénico y amoniaco.</a:t>
            </a:r>
          </a:p>
        </p:txBody>
      </p:sp>
      <p:sp>
        <p:nvSpPr>
          <p:cNvPr id="4" name="3 Rectángulo"/>
          <p:cNvSpPr/>
          <p:nvPr/>
        </p:nvSpPr>
        <p:spPr>
          <a:xfrm>
            <a:off x="6444208" y="3140968"/>
            <a:ext cx="2520280" cy="2736304"/>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s-ES" dirty="0"/>
              <a:t>También aporta al uso de los combustibles tradicionales para la generación de energía, y así la mínima generación de residuos en relación a los producidos por otras energías convencionales y utilización de un recurso renovable.</a:t>
            </a:r>
          </a:p>
        </p:txBody>
      </p:sp>
      <p:sp>
        <p:nvSpPr>
          <p:cNvPr id="6" name="5 CuadroTexto"/>
          <p:cNvSpPr txBox="1"/>
          <p:nvPr/>
        </p:nvSpPr>
        <p:spPr>
          <a:xfrm>
            <a:off x="218031" y="6565612"/>
            <a:ext cx="8910736" cy="584775"/>
          </a:xfrm>
          <a:prstGeom prst="rect">
            <a:avLst/>
          </a:prstGeom>
          <a:noFill/>
        </p:spPr>
        <p:txBody>
          <a:bodyPr wrap="square" rtlCol="0">
            <a:spAutoFit/>
          </a:bodyPr>
          <a:lstStyle/>
          <a:p>
            <a:r>
              <a:rPr lang="es-ES" sz="1400" dirty="0">
                <a:solidFill>
                  <a:schemeClr val="bg1"/>
                </a:solidFill>
              </a:rPr>
              <a:t>http://www.emagister.com/curso-centrales-energia-geotermica-2-2/impacto-ambiental-energia-geotermica-160-1-2</a:t>
            </a:r>
          </a:p>
          <a:p>
            <a:endParaRPr lang="es-ES" dirty="0"/>
          </a:p>
        </p:txBody>
      </p:sp>
    </p:spTree>
    <p:extLst>
      <p:ext uri="{BB962C8B-B14F-4D97-AF65-F5344CB8AC3E}">
        <p14:creationId xmlns:p14="http://schemas.microsoft.com/office/powerpoint/2010/main" val="198829633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JlhvjWXE_Ik/TTA2c8NJfdI/AAAAAAAAA30/1jV2eSOtYu4/s1600/icevolcano_fulle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683568" y="1052736"/>
            <a:ext cx="3888432" cy="1720446"/>
          </a:xfrm>
          <a:prstGeom prst="roundRect">
            <a:avLst/>
          </a:prstGeom>
          <a:solidFill>
            <a:srgbClr val="7030A0"/>
          </a:solidFill>
          <a:ln>
            <a:solidFill>
              <a:schemeClr val="bg1">
                <a:lumMod val="7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es-ES" sz="5400" dirty="0" smtClean="0">
                <a:solidFill>
                  <a:schemeClr val="bg1">
                    <a:lumMod val="75000"/>
                  </a:schemeClr>
                </a:solidFill>
              </a:rPr>
              <a:t>IMPACTO </a:t>
            </a:r>
          </a:p>
          <a:p>
            <a:pPr algn="ctr"/>
            <a:r>
              <a:rPr lang="es-ES" sz="5400" dirty="0" smtClean="0">
                <a:solidFill>
                  <a:schemeClr val="bg1">
                    <a:lumMod val="75000"/>
                  </a:schemeClr>
                </a:solidFill>
              </a:rPr>
              <a:t>SOCIAL</a:t>
            </a:r>
            <a:endParaRPr lang="es-ES" sz="5400" dirty="0">
              <a:solidFill>
                <a:schemeClr val="bg1">
                  <a:lumMod val="75000"/>
                </a:schemeClr>
              </a:solidFill>
            </a:endParaRPr>
          </a:p>
        </p:txBody>
      </p:sp>
      <p:sp>
        <p:nvSpPr>
          <p:cNvPr id="2" name="1 Rectángulo"/>
          <p:cNvSpPr/>
          <p:nvPr/>
        </p:nvSpPr>
        <p:spPr>
          <a:xfrm>
            <a:off x="5004048" y="4221088"/>
            <a:ext cx="3384376" cy="194421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Muchas veces los niveles sonoros pueden traspasar el umbral del dolor (120dB). En el mismo emplazamiento, los trabajadores deben estar protegidos con elementos personales de protección auditiva.</a:t>
            </a:r>
            <a:endParaRPr lang="es-ES" dirty="0">
              <a:effectLst/>
            </a:endParaRPr>
          </a:p>
        </p:txBody>
      </p:sp>
      <p:cxnSp>
        <p:nvCxnSpPr>
          <p:cNvPr id="5" name="4 Conector angular"/>
          <p:cNvCxnSpPr/>
          <p:nvPr/>
        </p:nvCxnSpPr>
        <p:spPr>
          <a:xfrm rot="16200000" flipH="1">
            <a:off x="5364088" y="2420888"/>
            <a:ext cx="1656184" cy="1224136"/>
          </a:xfrm>
          <a:prstGeom prst="bentConnector3">
            <a:avLst/>
          </a:prstGeom>
          <a:ln>
            <a:solidFill>
              <a:srgbClr val="7030A0"/>
            </a:solidFill>
            <a:tailEnd type="arrow"/>
          </a:ln>
        </p:spPr>
        <p:style>
          <a:lnRef idx="3">
            <a:schemeClr val="accent4"/>
          </a:lnRef>
          <a:fillRef idx="0">
            <a:schemeClr val="accent4"/>
          </a:fillRef>
          <a:effectRef idx="2">
            <a:schemeClr val="accent4"/>
          </a:effectRef>
          <a:fontRef idx="minor">
            <a:schemeClr val="tx1"/>
          </a:fontRef>
        </p:style>
      </p:cxnSp>
      <p:cxnSp>
        <p:nvCxnSpPr>
          <p:cNvPr id="7" name="6 Conector recto"/>
          <p:cNvCxnSpPr/>
          <p:nvPr/>
        </p:nvCxnSpPr>
        <p:spPr>
          <a:xfrm flipH="1">
            <a:off x="4716016" y="2204863"/>
            <a:ext cx="864096" cy="0"/>
          </a:xfrm>
          <a:prstGeom prst="line">
            <a:avLst/>
          </a:prstGeom>
          <a:ln>
            <a:solidFill>
              <a:srgbClr val="7030A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41115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764</Words>
  <Application>Microsoft Office PowerPoint</Application>
  <PresentationFormat>Presentación en pantalla (4:3)</PresentationFormat>
  <Paragraphs>44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 de Bachillerato</dc:creator>
  <cp:lastModifiedBy>Estudiante de Bachillerato</cp:lastModifiedBy>
  <cp:revision>18</cp:revision>
  <dcterms:created xsi:type="dcterms:W3CDTF">2013-02-12T16:50:50Z</dcterms:created>
  <dcterms:modified xsi:type="dcterms:W3CDTF">2013-04-30T17:13:04Z</dcterms:modified>
</cp:coreProperties>
</file>